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8" r:id="rId3"/>
    <p:sldId id="259" r:id="rId4"/>
    <p:sldId id="257" r:id="rId5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8AB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7"/>
    <p:restoredTop sz="94672"/>
  </p:normalViewPr>
  <p:slideViewPr>
    <p:cSldViewPr snapToGrid="0" snapToObjects="1">
      <p:cViewPr>
        <p:scale>
          <a:sx n="140" d="100"/>
          <a:sy n="140" d="100"/>
        </p:scale>
        <p:origin x="328" y="-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0C694-B290-1646-A6E7-1C3ECCF29309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EA0F9-F704-DF44-971B-50B35F27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4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9EA0F9-F704-DF44-971B-50B35F2753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11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E954-6064-DF4D-AF4E-76184D67887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E923-10E4-E243-ADD0-0928DED0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5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E954-6064-DF4D-AF4E-76184D67887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E923-10E4-E243-ADD0-0928DED0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27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E954-6064-DF4D-AF4E-76184D67887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E923-10E4-E243-ADD0-0928DED0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41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E954-6064-DF4D-AF4E-76184D67887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E923-10E4-E243-ADD0-0928DED0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5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E954-6064-DF4D-AF4E-76184D67887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E923-10E4-E243-ADD0-0928DED0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27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E954-6064-DF4D-AF4E-76184D67887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E923-10E4-E243-ADD0-0928DED0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4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E954-6064-DF4D-AF4E-76184D67887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E923-10E4-E243-ADD0-0928DED0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92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E954-6064-DF4D-AF4E-76184D67887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E923-10E4-E243-ADD0-0928DED0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86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E954-6064-DF4D-AF4E-76184D67887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E923-10E4-E243-ADD0-0928DED0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87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E954-6064-DF4D-AF4E-76184D67887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E923-10E4-E243-ADD0-0928DED0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5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E954-6064-DF4D-AF4E-76184D67887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E923-10E4-E243-ADD0-0928DED0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BE954-6064-DF4D-AF4E-76184D67887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FE923-10E4-E243-ADD0-0928DED0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8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2DD442D-41B8-1C48-A9A0-861D8999600B}"/>
              </a:ext>
            </a:extLst>
          </p:cNvPr>
          <p:cNvSpPr txBox="1"/>
          <p:nvPr/>
        </p:nvSpPr>
        <p:spPr>
          <a:xfrm>
            <a:off x="101286" y="1501487"/>
            <a:ext cx="83681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50" dirty="0">
                <a:solidFill>
                  <a:srgbClr val="8AB6C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Model free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7A5C29-98DA-5644-B977-C2D7EC98A6EB}"/>
              </a:ext>
            </a:extLst>
          </p:cNvPr>
          <p:cNvSpPr/>
          <p:nvPr/>
        </p:nvSpPr>
        <p:spPr>
          <a:xfrm>
            <a:off x="57204" y="2314671"/>
            <a:ext cx="4095557" cy="49718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23" b="1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Value functions</a:t>
            </a:r>
          </a:p>
          <a:p>
            <a:pPr algn="ctr"/>
            <a:endParaRPr lang="en-US" sz="1470" dirty="0">
              <a:solidFill>
                <a:srgbClr val="80808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sz="147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Learn value functions</a:t>
            </a:r>
          </a:p>
          <a:p>
            <a:pPr algn="ctr"/>
            <a:r>
              <a:rPr lang="en-US" sz="147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Generate policy from a value function</a:t>
            </a:r>
          </a:p>
          <a:p>
            <a:pPr algn="ctr"/>
            <a:endParaRPr lang="en-US" sz="1470" dirty="0">
              <a:solidFill>
                <a:srgbClr val="80808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sz="147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Discrete action spaces only</a:t>
            </a:r>
          </a:p>
          <a:p>
            <a:pPr algn="ctr"/>
            <a:endParaRPr lang="en-US" sz="1470" dirty="0">
              <a:solidFill>
                <a:srgbClr val="80808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sz="147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Q-Learning</a:t>
            </a:r>
          </a:p>
          <a:p>
            <a:pPr algn="ctr"/>
            <a:r>
              <a:rPr lang="en-US" sz="147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DQN</a:t>
            </a:r>
          </a:p>
          <a:p>
            <a:pPr algn="ctr"/>
            <a:endParaRPr lang="en-US" sz="1470" dirty="0">
              <a:solidFill>
                <a:srgbClr val="80808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sz="147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SOTA* = Rainbow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FF4A4D0-44DF-AA49-98BA-169CECD1BAC4}"/>
              </a:ext>
            </a:extLst>
          </p:cNvPr>
          <p:cNvSpPr/>
          <p:nvPr/>
        </p:nvSpPr>
        <p:spPr>
          <a:xfrm>
            <a:off x="4285339" y="2314670"/>
            <a:ext cx="4158000" cy="49718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23" b="1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Policy optimization</a:t>
            </a:r>
          </a:p>
          <a:p>
            <a:pPr algn="ctr"/>
            <a:endParaRPr lang="en-US" sz="1470" b="1" dirty="0">
              <a:solidFill>
                <a:srgbClr val="80808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sz="147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Learn value functions</a:t>
            </a:r>
          </a:p>
          <a:p>
            <a:pPr algn="ctr"/>
            <a:r>
              <a:rPr lang="en-US" sz="147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Learn a policy</a:t>
            </a:r>
          </a:p>
          <a:p>
            <a:pPr algn="ctr"/>
            <a:endParaRPr lang="en-US" sz="1470" dirty="0">
              <a:solidFill>
                <a:srgbClr val="80808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sz="147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Continuous and discrete action spaces</a:t>
            </a:r>
          </a:p>
          <a:p>
            <a:pPr algn="ctr"/>
            <a:endParaRPr lang="en-US" sz="1470" dirty="0">
              <a:solidFill>
                <a:srgbClr val="80808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sz="147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REINFORCE</a:t>
            </a:r>
          </a:p>
          <a:p>
            <a:pPr algn="ctr"/>
            <a:r>
              <a:rPr lang="en-US" sz="147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A2C &amp; A3C</a:t>
            </a:r>
          </a:p>
          <a:p>
            <a:pPr algn="ctr"/>
            <a:r>
              <a:rPr lang="en-US" sz="147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TRPO</a:t>
            </a:r>
          </a:p>
          <a:p>
            <a:pPr algn="ctr"/>
            <a:endParaRPr lang="en-US" sz="1470" dirty="0">
              <a:solidFill>
                <a:srgbClr val="80808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sz="147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SOTA = Proximal Policy Optimization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C05979-456C-904C-ADE4-757CEA35D1A1}"/>
              </a:ext>
            </a:extLst>
          </p:cNvPr>
          <p:cNvSpPr/>
          <p:nvPr/>
        </p:nvSpPr>
        <p:spPr>
          <a:xfrm>
            <a:off x="8575917" y="2314670"/>
            <a:ext cx="4158000" cy="11799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23" b="1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Dynamic programming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25C5058-D1B5-C94F-B15E-084DF26A89ED}"/>
              </a:ext>
            </a:extLst>
          </p:cNvPr>
          <p:cNvSpPr/>
          <p:nvPr/>
        </p:nvSpPr>
        <p:spPr>
          <a:xfrm>
            <a:off x="8575917" y="3629265"/>
            <a:ext cx="4158000" cy="26120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70" b="1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Monte Carlo Tree Search</a:t>
            </a:r>
          </a:p>
          <a:p>
            <a:pPr algn="ctr"/>
            <a:endParaRPr lang="en-US" sz="1470" dirty="0">
              <a:solidFill>
                <a:srgbClr val="80808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sz="147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Learn environment model</a:t>
            </a:r>
          </a:p>
          <a:p>
            <a:pPr algn="ctr"/>
            <a:r>
              <a:rPr lang="en-US" sz="147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Plan using environment model</a:t>
            </a:r>
          </a:p>
          <a:p>
            <a:pPr algn="ctr"/>
            <a:endParaRPr lang="en-US" sz="1470" dirty="0">
              <a:solidFill>
                <a:srgbClr val="80808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sz="147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AlphaGo</a:t>
            </a:r>
          </a:p>
          <a:p>
            <a:pPr algn="ctr"/>
            <a:r>
              <a:rPr lang="en-US" sz="147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World Models</a:t>
            </a:r>
          </a:p>
          <a:p>
            <a:pPr algn="ctr"/>
            <a:endParaRPr lang="en-US" sz="1470" dirty="0">
              <a:solidFill>
                <a:srgbClr val="80808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sz="147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SOTA = Alpha Zero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62401B-D4FC-6E4A-A69D-1ABBA2A04B75}"/>
              </a:ext>
            </a:extLst>
          </p:cNvPr>
          <p:cNvSpPr txBox="1"/>
          <p:nvPr/>
        </p:nvSpPr>
        <p:spPr>
          <a:xfrm>
            <a:off x="8164017" y="1501487"/>
            <a:ext cx="45699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50" dirty="0">
                <a:solidFill>
                  <a:srgbClr val="8AB6C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Model based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60C1C1-389B-2545-A120-F8F04C6BA5D2}"/>
              </a:ext>
            </a:extLst>
          </p:cNvPr>
          <p:cNvSpPr/>
          <p:nvPr/>
        </p:nvSpPr>
        <p:spPr>
          <a:xfrm>
            <a:off x="112507" y="7460543"/>
            <a:ext cx="2420856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7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* SOTA = state of the art </a:t>
            </a:r>
          </a:p>
        </p:txBody>
      </p:sp>
    </p:spTree>
    <p:extLst>
      <p:ext uri="{BB962C8B-B14F-4D97-AF65-F5344CB8AC3E}">
        <p14:creationId xmlns:p14="http://schemas.microsoft.com/office/powerpoint/2010/main" val="2389584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6F5C169-6935-C548-98C0-A6C6CF0049E3}"/>
              </a:ext>
            </a:extLst>
          </p:cNvPr>
          <p:cNvSpPr/>
          <p:nvPr/>
        </p:nvSpPr>
        <p:spPr>
          <a:xfrm>
            <a:off x="1793806" y="1653310"/>
            <a:ext cx="2497736" cy="117999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Environment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F40696-BAA6-8A40-B51E-EF9FF6D35132}"/>
              </a:ext>
            </a:extLst>
          </p:cNvPr>
          <p:cNvSpPr/>
          <p:nvPr/>
        </p:nvSpPr>
        <p:spPr>
          <a:xfrm>
            <a:off x="1793806" y="3530529"/>
            <a:ext cx="2497736" cy="117999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Agent</a:t>
            </a:r>
          </a:p>
        </p:txBody>
      </p:sp>
      <p:cxnSp>
        <p:nvCxnSpPr>
          <p:cNvPr id="6" name="Straight Arrow Connector 39">
            <a:extLst>
              <a:ext uri="{FF2B5EF4-FFF2-40B4-BE49-F238E27FC236}">
                <a16:creationId xmlns:a16="http://schemas.microsoft.com/office/drawing/2014/main" id="{B78E7099-6453-1D4A-B6F7-B2F9881536F5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4291542" y="2243308"/>
            <a:ext cx="12700" cy="1877219"/>
          </a:xfrm>
          <a:prstGeom prst="bentConnector3">
            <a:avLst>
              <a:gd name="adj1" fmla="val 6812661"/>
            </a:avLst>
          </a:prstGeom>
          <a:ln w="127000">
            <a:solidFill>
              <a:srgbClr val="80808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39">
            <a:extLst>
              <a:ext uri="{FF2B5EF4-FFF2-40B4-BE49-F238E27FC236}">
                <a16:creationId xmlns:a16="http://schemas.microsoft.com/office/drawing/2014/main" id="{6B6FD315-7860-8949-B5CD-51B575D89E1F}"/>
              </a:ext>
            </a:extLst>
          </p:cNvPr>
          <p:cNvCxnSpPr>
            <a:cxnSpLocks/>
            <a:stCxn id="5" idx="1"/>
            <a:endCxn id="4" idx="1"/>
          </p:cNvCxnSpPr>
          <p:nvPr/>
        </p:nvCxnSpPr>
        <p:spPr>
          <a:xfrm rot="10800000">
            <a:off x="1793806" y="2243309"/>
            <a:ext cx="12700" cy="1877219"/>
          </a:xfrm>
          <a:prstGeom prst="bentConnector3">
            <a:avLst>
              <a:gd name="adj1" fmla="val 6265827"/>
            </a:avLst>
          </a:prstGeom>
          <a:ln w="127000">
            <a:solidFill>
              <a:srgbClr val="80808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BCA671-5954-CB47-93CA-20AE309CA7C9}"/>
              </a:ext>
            </a:extLst>
          </p:cNvPr>
          <p:cNvSpPr txBox="1"/>
          <p:nvPr/>
        </p:nvSpPr>
        <p:spPr>
          <a:xfrm>
            <a:off x="4218940" y="3020334"/>
            <a:ext cx="7670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EE2D69-D5C4-CB4D-901B-1B0186D35266}"/>
              </a:ext>
            </a:extLst>
          </p:cNvPr>
          <p:cNvSpPr txBox="1"/>
          <p:nvPr/>
        </p:nvSpPr>
        <p:spPr>
          <a:xfrm>
            <a:off x="939919" y="2867971"/>
            <a:ext cx="9681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state, reward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5B8F1D3-C4BD-B640-8D56-045A1758A3DB}"/>
              </a:ext>
            </a:extLst>
          </p:cNvPr>
          <p:cNvSpPr/>
          <p:nvPr/>
        </p:nvSpPr>
        <p:spPr>
          <a:xfrm>
            <a:off x="220772" y="858742"/>
            <a:ext cx="5480314" cy="41823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1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Data generation</a:t>
            </a:r>
          </a:p>
        </p:txBody>
      </p:sp>
      <p:cxnSp>
        <p:nvCxnSpPr>
          <p:cNvPr id="29" name="Straight Arrow Connector 39">
            <a:extLst>
              <a:ext uri="{FF2B5EF4-FFF2-40B4-BE49-F238E27FC236}">
                <a16:creationId xmlns:a16="http://schemas.microsoft.com/office/drawing/2014/main" id="{266F9914-8A4A-B147-B52C-D158EECCBB50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>
          <a:xfrm>
            <a:off x="5701086" y="2949935"/>
            <a:ext cx="1273425" cy="2934"/>
          </a:xfrm>
          <a:prstGeom prst="straightConnector1">
            <a:avLst/>
          </a:prstGeom>
          <a:ln w="25400"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45B9DA1-EC90-5348-9BB2-057EAB5A7000}"/>
              </a:ext>
            </a:extLst>
          </p:cNvPr>
          <p:cNvSpPr/>
          <p:nvPr/>
        </p:nvSpPr>
        <p:spPr>
          <a:xfrm>
            <a:off x="6974511" y="2362871"/>
            <a:ext cx="2497736" cy="1179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Dataset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418B0849-FFE2-FA4F-9FD1-3BE79F93A5AC}"/>
                  </a:ext>
                </a:extLst>
              </p:cNvPr>
              <p:cNvSpPr/>
              <p:nvPr/>
            </p:nvSpPr>
            <p:spPr>
              <a:xfrm>
                <a:off x="5488330" y="4560072"/>
                <a:ext cx="5480314" cy="41823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3000" b="1" dirty="0">
                    <a:solidFill>
                      <a:srgbClr val="80808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Policy improvement</a:t>
                </a:r>
              </a:p>
              <a:p>
                <a:pPr algn="ctr"/>
                <a:endParaRPr lang="en-US" sz="2223" b="1" i="1" dirty="0">
                  <a:solidFill>
                    <a:srgbClr val="80808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 algn="ctr"/>
                <a:endParaRPr lang="en-US" sz="2223" b="1" i="1" dirty="0">
                  <a:solidFill>
                    <a:srgbClr val="80808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 algn="ctr"/>
                <a:r>
                  <a:rPr lang="en-US" sz="1500" i="1" dirty="0">
                    <a:solidFill>
                      <a:srgbClr val="80808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Learn a value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50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𝑟</m:t>
                      </m:r>
                      <m:r>
                        <a:rPr lang="en-GB" sz="150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+</m:t>
                      </m:r>
                      <m:r>
                        <a:rPr lang="en-GB" sz="150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150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sz="1500" b="0" i="1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500" b="0" i="1" smtClean="0">
                                  <a:solidFill>
                                    <a:srgbClr val="80808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500" b="0" i="1" smtClean="0">
                                  <a:solidFill>
                                    <a:srgbClr val="80808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1500" b="0" i="1" smtClean="0">
                                  <a:solidFill>
                                    <a:srgbClr val="80808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sz="150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150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sz="1500" b="0" i="1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500" b="0" i="1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1500" b="0" i="1" dirty="0">
                  <a:solidFill>
                    <a:srgbClr val="808080"/>
                  </a:solidFill>
                  <a:latin typeface="Yu Gothic" panose="020B0400000000000000" pitchFamily="34" charset="-128"/>
                  <a:ea typeface="Cambria Math" panose="02040503050406030204" pitchFamily="18" charset="0"/>
                </a:endParaRPr>
              </a:p>
              <a:p>
                <a:pPr algn="ctr"/>
                <a:endParaRPr lang="en-US" sz="1500" i="1" dirty="0">
                  <a:solidFill>
                    <a:srgbClr val="80808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 algn="ctr"/>
                <a:r>
                  <a:rPr lang="en-US" sz="1500" i="1" dirty="0">
                    <a:solidFill>
                      <a:srgbClr val="80808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Use the score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500" i="1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500" i="1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sz="1500" b="0" i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log</m:t>
                      </m:r>
                      <m:r>
                        <a:rPr lang="en-GB" sz="150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⁡(</m:t>
                      </m:r>
                      <m:r>
                        <a:rPr lang="en-GB" sz="150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150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150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sz="150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GB" sz="150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150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sz="150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150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lang="en-GB" sz="150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GB" sz="150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150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150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150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sz="150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00" i="1" dirty="0">
                  <a:solidFill>
                    <a:srgbClr val="80808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 algn="ctr"/>
                <a:endParaRPr lang="en-US" sz="1500" i="1" dirty="0">
                  <a:solidFill>
                    <a:srgbClr val="80808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 algn="ctr"/>
                <a:r>
                  <a:rPr lang="en-US" sz="1500" i="1" dirty="0">
                    <a:solidFill>
                      <a:srgbClr val="80808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Learn an environment model</a:t>
                </a:r>
              </a:p>
              <a:p>
                <a:pPr algn="ctr"/>
                <a:r>
                  <a:rPr lang="en-US" sz="1500" i="1" dirty="0">
                    <a:solidFill>
                      <a:srgbClr val="80808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1500" i="1" dirty="0">
                        <a:solidFill>
                          <a:srgbClr val="808080"/>
                        </a:solidFill>
                        <a:latin typeface="Cambria Math" panose="02040503050406030204" pitchFamily="18" charset="0"/>
                        <a:ea typeface="Yu Gothic" panose="020B0400000000000000" pitchFamily="34" charset="-128"/>
                      </a:rPr>
                      <m:t>𝑃</m:t>
                    </m:r>
                    <m:r>
                      <a:rPr lang="en-GB" sz="1500" i="1" dirty="0">
                        <a:solidFill>
                          <a:srgbClr val="808080"/>
                        </a:solidFill>
                        <a:latin typeface="Cambria Math" panose="02040503050406030204" pitchFamily="18" charset="0"/>
                        <a:ea typeface="Yu Gothic" panose="020B0400000000000000" pitchFamily="34" charset="-128"/>
                      </a:rPr>
                      <m:t>(</m:t>
                    </m:r>
                    <m:sSup>
                      <m:sSupPr>
                        <m:ctrlPr>
                          <a:rPr lang="en-GB" sz="1500" i="1" dirty="0">
                            <a:solidFill>
                              <a:srgbClr val="808080"/>
                            </a:solidFill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</m:ctrlPr>
                      </m:sSupPr>
                      <m:e>
                        <m:r>
                          <a:rPr lang="en-US" sz="1500" i="1" dirty="0">
                            <a:solidFill>
                              <a:srgbClr val="808080"/>
                            </a:solidFill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𝑠</m:t>
                        </m:r>
                      </m:e>
                      <m:sup>
                        <m:r>
                          <a:rPr lang="en-GB" sz="1500" i="1" dirty="0">
                            <a:solidFill>
                              <a:srgbClr val="808080"/>
                            </a:solidFill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′</m:t>
                        </m:r>
                      </m:sup>
                    </m:sSup>
                    <m:r>
                      <a:rPr lang="en-GB" sz="1500" i="1" dirty="0">
                        <a:solidFill>
                          <a:srgbClr val="808080"/>
                        </a:solidFill>
                        <a:latin typeface="Cambria Math" panose="02040503050406030204" pitchFamily="18" charset="0"/>
                        <a:ea typeface="Yu Gothic" panose="020B0400000000000000" pitchFamily="34" charset="-128"/>
                      </a:rPr>
                      <m:t>|</m:t>
                    </m:r>
                    <m:r>
                      <a:rPr lang="en-GB" sz="1500" i="1" dirty="0">
                        <a:solidFill>
                          <a:srgbClr val="808080"/>
                        </a:solidFill>
                        <a:latin typeface="Cambria Math" panose="02040503050406030204" pitchFamily="18" charset="0"/>
                        <a:ea typeface="Yu Gothic" panose="020B0400000000000000" pitchFamily="34" charset="-128"/>
                      </a:rPr>
                      <m:t>𝑠</m:t>
                    </m:r>
                    <m:r>
                      <a:rPr lang="en-GB" sz="1500" i="1" dirty="0">
                        <a:solidFill>
                          <a:srgbClr val="808080"/>
                        </a:solidFill>
                        <a:latin typeface="Cambria Math" panose="02040503050406030204" pitchFamily="18" charset="0"/>
                        <a:ea typeface="Yu Gothic" panose="020B0400000000000000" pitchFamily="34" charset="-128"/>
                      </a:rPr>
                      <m:t>,</m:t>
                    </m:r>
                    <m:r>
                      <a:rPr lang="en-GB" sz="1500" i="1" dirty="0">
                        <a:solidFill>
                          <a:srgbClr val="808080"/>
                        </a:solidFill>
                        <a:latin typeface="Cambria Math" panose="02040503050406030204" pitchFamily="18" charset="0"/>
                        <a:ea typeface="Yu Gothic" panose="020B0400000000000000" pitchFamily="34" charset="-128"/>
                      </a:rPr>
                      <m:t>𝑎</m:t>
                    </m:r>
                    <m:r>
                      <a:rPr lang="en-GB" sz="1500" i="1" dirty="0">
                        <a:solidFill>
                          <a:srgbClr val="808080"/>
                        </a:solidFill>
                        <a:latin typeface="Cambria Math" panose="02040503050406030204" pitchFamily="18" charset="0"/>
                        <a:ea typeface="Yu Gothic" panose="020B0400000000000000" pitchFamily="34" charset="-128"/>
                      </a:rPr>
                      <m:t>)</m:t>
                    </m:r>
                  </m:oMath>
                </a14:m>
                <a:endParaRPr lang="en-US" sz="1500" dirty="0">
                  <a:solidFill>
                    <a:srgbClr val="80808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500" i="1" dirty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𝑅</m:t>
                      </m:r>
                      <m:r>
                        <a:rPr lang="en-GB" sz="1500" i="1" dirty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1500" i="1" dirty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𝑟</m:t>
                      </m:r>
                      <m:r>
                        <a:rPr lang="en-GB" sz="1500" i="1" dirty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|</m:t>
                      </m:r>
                      <m:r>
                        <a:rPr lang="en-GB" sz="1500" i="1" dirty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1500" i="1" dirty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1500" i="1" dirty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1500" i="1" dirty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1500" i="1" dirty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1500" i="1" dirty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′)</m:t>
                      </m:r>
                    </m:oMath>
                  </m:oMathPara>
                </a14:m>
                <a:endParaRPr lang="en-US" sz="1500" dirty="0">
                  <a:solidFill>
                    <a:srgbClr val="80808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 algn="ctr"/>
                <a:endParaRPr lang="en-US" i="1" dirty="0">
                  <a:solidFill>
                    <a:srgbClr val="80808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418B0849-FFE2-FA4F-9FD1-3BE79F93A5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330" y="4560072"/>
                <a:ext cx="5480314" cy="418238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39">
            <a:extLst>
              <a:ext uri="{FF2B5EF4-FFF2-40B4-BE49-F238E27FC236}">
                <a16:creationId xmlns:a16="http://schemas.microsoft.com/office/drawing/2014/main" id="{9D52E822-2255-7443-8802-05ED59750D2C}"/>
              </a:ext>
            </a:extLst>
          </p:cNvPr>
          <p:cNvCxnSpPr>
            <a:cxnSpLocks/>
            <a:stCxn id="32" idx="2"/>
            <a:endCxn id="42" idx="0"/>
          </p:cNvCxnSpPr>
          <p:nvPr/>
        </p:nvCxnSpPr>
        <p:spPr>
          <a:xfrm>
            <a:off x="8223379" y="3542866"/>
            <a:ext cx="5108" cy="1017206"/>
          </a:xfrm>
          <a:prstGeom prst="straightConnector1">
            <a:avLst/>
          </a:prstGeom>
          <a:ln w="25400"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E02A052-EDF0-694F-8D06-764F855614A4}"/>
              </a:ext>
            </a:extLst>
          </p:cNvPr>
          <p:cNvSpPr/>
          <p:nvPr/>
        </p:nvSpPr>
        <p:spPr>
          <a:xfrm>
            <a:off x="1793340" y="6063257"/>
            <a:ext cx="2497736" cy="1179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Policy</a:t>
            </a:r>
          </a:p>
        </p:txBody>
      </p:sp>
      <p:cxnSp>
        <p:nvCxnSpPr>
          <p:cNvPr id="48" name="Straight Arrow Connector 39">
            <a:extLst>
              <a:ext uri="{FF2B5EF4-FFF2-40B4-BE49-F238E27FC236}">
                <a16:creationId xmlns:a16="http://schemas.microsoft.com/office/drawing/2014/main" id="{DFC24433-0EC0-0842-BD0B-52D71E8CF860}"/>
              </a:ext>
            </a:extLst>
          </p:cNvPr>
          <p:cNvCxnSpPr>
            <a:cxnSpLocks/>
            <a:stCxn id="42" idx="1"/>
            <a:endCxn id="47" idx="3"/>
          </p:cNvCxnSpPr>
          <p:nvPr/>
        </p:nvCxnSpPr>
        <p:spPr>
          <a:xfrm flipH="1">
            <a:off x="4291076" y="6651265"/>
            <a:ext cx="1197254" cy="1990"/>
          </a:xfrm>
          <a:prstGeom prst="straightConnector1">
            <a:avLst/>
          </a:prstGeom>
          <a:ln w="25400"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39">
            <a:extLst>
              <a:ext uri="{FF2B5EF4-FFF2-40B4-BE49-F238E27FC236}">
                <a16:creationId xmlns:a16="http://schemas.microsoft.com/office/drawing/2014/main" id="{764DEFED-DD38-4F47-85B6-F0DA6C1BE8CB}"/>
              </a:ext>
            </a:extLst>
          </p:cNvPr>
          <p:cNvCxnSpPr>
            <a:cxnSpLocks/>
            <a:stCxn id="47" idx="0"/>
            <a:endCxn id="3" idx="2"/>
          </p:cNvCxnSpPr>
          <p:nvPr/>
        </p:nvCxnSpPr>
        <p:spPr>
          <a:xfrm flipH="1" flipV="1">
            <a:off x="3042207" y="4683970"/>
            <a:ext cx="1" cy="1379287"/>
          </a:xfrm>
          <a:prstGeom prst="straightConnector1">
            <a:avLst/>
          </a:prstGeom>
          <a:ln w="25400"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39A9F49-E75F-214B-87A2-1E31EEB2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706306" y="3994124"/>
            <a:ext cx="671803" cy="689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1DF167-BE1E-0148-AE06-1B764B7E3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561" y="2025083"/>
            <a:ext cx="791294" cy="79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6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35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D07772A-F653-C740-9F91-C1A94366D2D9}"/>
                  </a:ext>
                </a:extLst>
              </p:cNvPr>
              <p:cNvSpPr/>
              <p:nvPr/>
            </p:nvSpPr>
            <p:spPr>
              <a:xfrm>
                <a:off x="1732652" y="2944964"/>
                <a:ext cx="969496" cy="432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30" dirty="0">
                    <a:solidFill>
                      <a:srgbClr val="80808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Value functions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3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𝑉</m:t>
                      </m:r>
                      <m:r>
                        <a:rPr lang="en-US" sz="630" i="1" dirty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US" sz="630" i="1" dirty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US" sz="63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sz="630" dirty="0">
                  <a:solidFill>
                    <a:srgbClr val="80808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3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𝑄</m:t>
                      </m:r>
                      <m:r>
                        <a:rPr lang="en-US" sz="63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US" sz="630" i="1" dirty="0" err="1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US" sz="630" i="1" dirty="0" err="1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US" sz="630" i="1" dirty="0" err="1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US" sz="630" i="1" dirty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sz="630" dirty="0">
                  <a:solidFill>
                    <a:srgbClr val="80808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D07772A-F653-C740-9F91-C1A94366D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652" y="2944964"/>
                <a:ext cx="969496" cy="4320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A21A07AC-F592-5640-8CEF-97C80FCC470C}"/>
                  </a:ext>
                </a:extLst>
              </p:cNvPr>
              <p:cNvSpPr/>
              <p:nvPr/>
            </p:nvSpPr>
            <p:spPr>
              <a:xfrm>
                <a:off x="2018148" y="740685"/>
                <a:ext cx="684000" cy="288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30" dirty="0">
                    <a:solidFill>
                      <a:srgbClr val="80808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3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𝑟</m:t>
                      </m:r>
                    </m:oMath>
                  </m:oMathPara>
                </a14:m>
                <a:endParaRPr lang="en-US" sz="630" dirty="0">
                  <a:solidFill>
                    <a:srgbClr val="80808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A21A07AC-F592-5640-8CEF-97C80FCC4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148" y="740685"/>
                <a:ext cx="684000" cy="288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95F0CB3-6817-094E-8FAF-31231BF9889F}"/>
                  </a:ext>
                </a:extLst>
              </p:cNvPr>
              <p:cNvSpPr/>
              <p:nvPr/>
            </p:nvSpPr>
            <p:spPr>
              <a:xfrm>
                <a:off x="1113024" y="740685"/>
                <a:ext cx="684000" cy="288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30" dirty="0">
                    <a:solidFill>
                      <a:srgbClr val="80808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Action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3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</m:oMath>
                  </m:oMathPara>
                </a14:m>
                <a:endParaRPr lang="en-US" sz="630" dirty="0">
                  <a:solidFill>
                    <a:srgbClr val="80808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95F0CB3-6817-094E-8FAF-31231BF988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24" y="740685"/>
                <a:ext cx="684000" cy="288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D6966351-AC75-0A4E-8FAE-551EF8710520}"/>
                  </a:ext>
                </a:extLst>
              </p:cNvPr>
              <p:cNvSpPr/>
              <p:nvPr/>
            </p:nvSpPr>
            <p:spPr>
              <a:xfrm>
                <a:off x="207900" y="740685"/>
                <a:ext cx="684000" cy="288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30" dirty="0">
                    <a:solidFill>
                      <a:srgbClr val="80808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State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3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</m:oMath>
                  </m:oMathPara>
                </a14:m>
                <a:endParaRPr lang="en-US" sz="630" dirty="0">
                  <a:solidFill>
                    <a:srgbClr val="80808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D6966351-AC75-0A4E-8FAE-551EF8710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00" y="740685"/>
                <a:ext cx="684000" cy="2880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F24DD0C-4D9C-9946-80BB-C7942E8A7457}"/>
                  </a:ext>
                </a:extLst>
              </p:cNvPr>
              <p:cNvSpPr/>
              <p:nvPr/>
            </p:nvSpPr>
            <p:spPr>
              <a:xfrm>
                <a:off x="2923272" y="740685"/>
                <a:ext cx="684000" cy="288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30" dirty="0">
                    <a:solidFill>
                      <a:srgbClr val="80808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Next state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3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US" sz="63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’</m:t>
                      </m:r>
                    </m:oMath>
                  </m:oMathPara>
                </a14:m>
                <a:endParaRPr lang="en-US" sz="630" dirty="0">
                  <a:solidFill>
                    <a:srgbClr val="80808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F24DD0C-4D9C-9946-80BB-C7942E8A7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272" y="740685"/>
                <a:ext cx="684000" cy="2880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518F5B2-458A-F646-85F6-E3F275FE8266}"/>
              </a:ext>
            </a:extLst>
          </p:cNvPr>
          <p:cNvSpPr/>
          <p:nvPr/>
        </p:nvSpPr>
        <p:spPr>
          <a:xfrm>
            <a:off x="83999" y="641303"/>
            <a:ext cx="5345693" cy="14710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00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ACF34451-ED95-F94D-BBBA-E2936548F94C}"/>
                  </a:ext>
                </a:extLst>
              </p:cNvPr>
              <p:cNvSpPr/>
              <p:nvPr/>
            </p:nvSpPr>
            <p:spPr>
              <a:xfrm>
                <a:off x="5791273" y="1747154"/>
                <a:ext cx="1589124" cy="288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30" dirty="0">
                    <a:solidFill>
                      <a:srgbClr val="80808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Policy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3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63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63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63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GB" sz="63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sz="630" b="0" i="1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30" dirty="0">
                  <a:solidFill>
                    <a:srgbClr val="80808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ACF34451-ED95-F94D-BBBA-E2936548F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73" y="1747154"/>
                <a:ext cx="1589124" cy="28800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5405125-8164-0D42-A973-C78FDD5F4FFB}"/>
              </a:ext>
            </a:extLst>
          </p:cNvPr>
          <p:cNvSpPr/>
          <p:nvPr/>
        </p:nvSpPr>
        <p:spPr>
          <a:xfrm>
            <a:off x="5650816" y="635290"/>
            <a:ext cx="5345693" cy="46157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00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Agent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A62E0EF-BFD0-7442-9863-C578BB6B7F01}"/>
              </a:ext>
            </a:extLst>
          </p:cNvPr>
          <p:cNvCxnSpPr>
            <a:cxnSpLocks/>
            <a:stCxn id="36" idx="2"/>
            <a:endCxn id="70" idx="3"/>
          </p:cNvCxnSpPr>
          <p:nvPr/>
        </p:nvCxnSpPr>
        <p:spPr>
          <a:xfrm rot="5400000">
            <a:off x="5125166" y="1700295"/>
            <a:ext cx="1125810" cy="1795529"/>
          </a:xfrm>
          <a:prstGeom prst="bentConnector2">
            <a:avLst/>
          </a:prstGeom>
          <a:ln w="25400"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39">
            <a:extLst>
              <a:ext uri="{FF2B5EF4-FFF2-40B4-BE49-F238E27FC236}">
                <a16:creationId xmlns:a16="http://schemas.microsoft.com/office/drawing/2014/main" id="{AAFC7C1B-BC24-7149-B1B9-10906B86E20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90129" y="2562123"/>
            <a:ext cx="911608" cy="1"/>
          </a:xfrm>
          <a:prstGeom prst="bentConnector3">
            <a:avLst>
              <a:gd name="adj1" fmla="val 50000"/>
            </a:avLst>
          </a:prstGeom>
          <a:ln w="25400"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5118F7FD-7626-2F44-BB54-0B8FAEDD6871}"/>
                  </a:ext>
                </a:extLst>
              </p:cNvPr>
              <p:cNvSpPr/>
              <p:nvPr/>
            </p:nvSpPr>
            <p:spPr>
              <a:xfrm>
                <a:off x="207899" y="1356084"/>
                <a:ext cx="1088749" cy="288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30" dirty="0">
                    <a:solidFill>
                      <a:srgbClr val="80808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State transition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𝑃</m:t>
                      </m:r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sSup>
                        <m:sSupPr>
                          <m:ctrlP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</m:ctrlPr>
                        </m:sSupPr>
                        <m:e>
                          <m:r>
                            <a:rPr lang="en-US" sz="630" i="1" dirty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𝑠</m:t>
                          </m:r>
                        </m:e>
                        <m:sup>
                          <m: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′</m:t>
                          </m:r>
                        </m:sup>
                      </m:sSup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|</m:t>
                      </m:r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sz="630" dirty="0">
                  <a:solidFill>
                    <a:srgbClr val="80808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5118F7FD-7626-2F44-BB54-0B8FAEDD68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9" y="1356084"/>
                <a:ext cx="1088749" cy="28800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F5F3D101-2B8F-F945-A973-96C5EC296050}"/>
                  </a:ext>
                </a:extLst>
              </p:cNvPr>
              <p:cNvSpPr/>
              <p:nvPr/>
            </p:nvSpPr>
            <p:spPr>
              <a:xfrm>
                <a:off x="1490329" y="1356084"/>
                <a:ext cx="1088749" cy="288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30" dirty="0">
                    <a:solidFill>
                      <a:srgbClr val="80808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Reward transition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𝑅</m:t>
                      </m:r>
                      <m:r>
                        <a:rPr lang="en-GB" sz="630" i="1" dirty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𝑟</m:t>
                      </m:r>
                      <m:r>
                        <a:rPr lang="en-GB" sz="630" i="1" dirty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|</m:t>
                      </m:r>
                      <m:r>
                        <a:rPr lang="en-GB" sz="630" i="1" dirty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630" i="1" dirty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630" i="1" dirty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′)</m:t>
                      </m:r>
                    </m:oMath>
                  </m:oMathPara>
                </a14:m>
                <a:endParaRPr lang="en-US" sz="630" dirty="0">
                  <a:solidFill>
                    <a:srgbClr val="80808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F5F3D101-2B8F-F945-A973-96C5EC296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329" y="1356084"/>
                <a:ext cx="1088749" cy="28800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39">
            <a:extLst>
              <a:ext uri="{FF2B5EF4-FFF2-40B4-BE49-F238E27FC236}">
                <a16:creationId xmlns:a16="http://schemas.microsoft.com/office/drawing/2014/main" id="{CD4A6B43-AFA3-EA44-9E0A-94E223FD5DB6}"/>
              </a:ext>
            </a:extLst>
          </p:cNvPr>
          <p:cNvCxnSpPr>
            <a:cxnSpLocks/>
            <a:stCxn id="15" idx="2"/>
            <a:endCxn id="46" idx="0"/>
          </p:cNvCxnSpPr>
          <p:nvPr/>
        </p:nvCxnSpPr>
        <p:spPr>
          <a:xfrm rot="16200000" flipH="1">
            <a:off x="487388" y="1091197"/>
            <a:ext cx="327399" cy="202374"/>
          </a:xfrm>
          <a:prstGeom prst="bentConnector3">
            <a:avLst>
              <a:gd name="adj1" fmla="val 50000"/>
            </a:avLst>
          </a:prstGeom>
          <a:ln w="25400"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39">
            <a:extLst>
              <a:ext uri="{FF2B5EF4-FFF2-40B4-BE49-F238E27FC236}">
                <a16:creationId xmlns:a16="http://schemas.microsoft.com/office/drawing/2014/main" id="{E5A0D2C4-309E-D54A-B427-AFB0FA81D403}"/>
              </a:ext>
            </a:extLst>
          </p:cNvPr>
          <p:cNvCxnSpPr>
            <a:cxnSpLocks/>
            <a:stCxn id="14" idx="2"/>
            <a:endCxn id="46" idx="0"/>
          </p:cNvCxnSpPr>
          <p:nvPr/>
        </p:nvCxnSpPr>
        <p:spPr>
          <a:xfrm rot="5400000">
            <a:off x="939950" y="841009"/>
            <a:ext cx="327399" cy="702750"/>
          </a:xfrm>
          <a:prstGeom prst="bentConnector3">
            <a:avLst>
              <a:gd name="adj1" fmla="val 50000"/>
            </a:avLst>
          </a:prstGeom>
          <a:ln w="25400"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39">
            <a:extLst>
              <a:ext uri="{FF2B5EF4-FFF2-40B4-BE49-F238E27FC236}">
                <a16:creationId xmlns:a16="http://schemas.microsoft.com/office/drawing/2014/main" id="{8CA05DF2-2BE1-E14A-972B-8967978510DA}"/>
              </a:ext>
            </a:extLst>
          </p:cNvPr>
          <p:cNvCxnSpPr>
            <a:cxnSpLocks/>
            <a:stCxn id="16" idx="2"/>
            <a:endCxn id="46" idx="0"/>
          </p:cNvCxnSpPr>
          <p:nvPr/>
        </p:nvCxnSpPr>
        <p:spPr>
          <a:xfrm rot="5400000">
            <a:off x="1845074" y="-64115"/>
            <a:ext cx="327399" cy="2512998"/>
          </a:xfrm>
          <a:prstGeom prst="bentConnector3">
            <a:avLst>
              <a:gd name="adj1" fmla="val 50000"/>
            </a:avLst>
          </a:prstGeom>
          <a:ln w="25400"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39">
            <a:extLst>
              <a:ext uri="{FF2B5EF4-FFF2-40B4-BE49-F238E27FC236}">
                <a16:creationId xmlns:a16="http://schemas.microsoft.com/office/drawing/2014/main" id="{CE3790C0-ED10-CC4E-AEE0-32086A9B3E54}"/>
              </a:ext>
            </a:extLst>
          </p:cNvPr>
          <p:cNvCxnSpPr>
            <a:cxnSpLocks/>
            <a:stCxn id="11" idx="2"/>
            <a:endCxn id="47" idx="0"/>
          </p:cNvCxnSpPr>
          <p:nvPr/>
        </p:nvCxnSpPr>
        <p:spPr>
          <a:xfrm rot="5400000">
            <a:off x="2033727" y="1029662"/>
            <a:ext cx="327399" cy="325444"/>
          </a:xfrm>
          <a:prstGeom prst="bentConnector3">
            <a:avLst>
              <a:gd name="adj1" fmla="val 50000"/>
            </a:avLst>
          </a:prstGeom>
          <a:ln w="25400"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0263134A-5778-F34D-B916-127ECF5F9FC3}"/>
                  </a:ext>
                </a:extLst>
              </p:cNvPr>
              <p:cNvSpPr/>
              <p:nvPr/>
            </p:nvSpPr>
            <p:spPr>
              <a:xfrm>
                <a:off x="3701557" y="3016964"/>
                <a:ext cx="1088749" cy="288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30" dirty="0">
                    <a:solidFill>
                      <a:srgbClr val="80808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Experience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630" i="1" dirty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630" i="1" dirty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630" i="1" dirty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𝑟</m:t>
                      </m:r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 </m:t>
                      </m:r>
                      <m:sSup>
                        <m:sSupPr>
                          <m:ctrlP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</m:ctrlPr>
                        </m:sSupPr>
                        <m:e>
                          <m: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𝑠</m:t>
                          </m:r>
                        </m:e>
                        <m:sup>
                          <m: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′</m:t>
                          </m:r>
                        </m:sup>
                      </m:sSup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sz="630" dirty="0">
                  <a:solidFill>
                    <a:srgbClr val="80808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0263134A-5778-F34D-B916-127ECF5F9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557" y="3016964"/>
                <a:ext cx="1088749" cy="28800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39">
            <a:extLst>
              <a:ext uri="{FF2B5EF4-FFF2-40B4-BE49-F238E27FC236}">
                <a16:creationId xmlns:a16="http://schemas.microsoft.com/office/drawing/2014/main" id="{B8270136-BF66-1C4D-A533-9C57BDBDDCE5}"/>
              </a:ext>
            </a:extLst>
          </p:cNvPr>
          <p:cNvCxnSpPr>
            <a:cxnSpLocks/>
            <a:stCxn id="46" idx="2"/>
            <a:endCxn id="129" idx="0"/>
          </p:cNvCxnSpPr>
          <p:nvPr/>
        </p:nvCxnSpPr>
        <p:spPr>
          <a:xfrm>
            <a:off x="752274" y="1644084"/>
            <a:ext cx="3991" cy="1312188"/>
          </a:xfrm>
          <a:prstGeom prst="straightConnector1">
            <a:avLst/>
          </a:prstGeom>
          <a:ln w="25400"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EB55BE11-6498-E44F-AA84-8928734A0F5F}"/>
              </a:ext>
            </a:extLst>
          </p:cNvPr>
          <p:cNvSpPr/>
          <p:nvPr/>
        </p:nvSpPr>
        <p:spPr>
          <a:xfrm>
            <a:off x="264014" y="4300151"/>
            <a:ext cx="972122" cy="684000"/>
          </a:xfrm>
          <a:prstGeom prst="round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3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5F92770C-7FEA-D34F-8F59-3CA2BC9620A5}"/>
                  </a:ext>
                </a:extLst>
              </p:cNvPr>
              <p:cNvSpPr/>
              <p:nvPr/>
            </p:nvSpPr>
            <p:spPr>
              <a:xfrm>
                <a:off x="1690945" y="4429163"/>
                <a:ext cx="1053351" cy="432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30" dirty="0">
                    <a:solidFill>
                      <a:srgbClr val="80808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Bellman Equation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3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𝑉</m:t>
                      </m:r>
                      <m:d>
                        <m:dPr>
                          <m:ctrlPr>
                            <a:rPr lang="en-US" sz="63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</m:ctrlPr>
                        </m:dPr>
                        <m:e>
                          <m:r>
                            <a:rPr lang="en-US" sz="630" i="1" dirty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𝑠</m:t>
                          </m:r>
                        </m:e>
                      </m:d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=</m:t>
                      </m:r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𝑟</m:t>
                      </m:r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+</m:t>
                      </m:r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𝑉</m:t>
                      </m:r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sSup>
                        <m:sSupPr>
                          <m:ctrlP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</m:ctrlPr>
                        </m:sSupPr>
                        <m:e>
                          <m: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𝑠</m:t>
                          </m:r>
                        </m:e>
                        <m:sup>
                          <m: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′</m:t>
                          </m:r>
                        </m:sup>
                      </m:sSup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sz="630" dirty="0">
                  <a:solidFill>
                    <a:srgbClr val="80808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3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𝑄</m:t>
                      </m:r>
                      <m:d>
                        <m:dPr>
                          <m:ctrlPr>
                            <a:rPr lang="en-US" sz="63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</m:ctrlPr>
                        </m:dPr>
                        <m:e>
                          <m:r>
                            <a:rPr lang="en-US" sz="630" i="1" dirty="0" err="1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𝑠</m:t>
                          </m:r>
                          <m:r>
                            <a:rPr lang="en-US" sz="630" i="1" dirty="0" err="1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,</m:t>
                          </m:r>
                          <m:r>
                            <a:rPr lang="en-US" sz="630" i="1" dirty="0" err="1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𝑎</m:t>
                          </m:r>
                        </m:e>
                      </m:d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=</m:t>
                      </m:r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𝑟</m:t>
                      </m:r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+</m:t>
                      </m:r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𝑄</m:t>
                      </m:r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sSup>
                        <m:sSupPr>
                          <m:ctrlP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</m:ctrlPr>
                        </m:sSupPr>
                        <m:e>
                          <m: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𝑠</m:t>
                          </m:r>
                        </m:e>
                        <m:sup>
                          <m: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′</m:t>
                          </m:r>
                        </m:sup>
                      </m:sSup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sSup>
                        <m:sSupPr>
                          <m:ctrlP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</m:ctrlPr>
                        </m:sSupPr>
                        <m:e>
                          <m: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𝑎</m:t>
                          </m:r>
                        </m:e>
                        <m:sup>
                          <m: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′</m:t>
                          </m:r>
                        </m:sup>
                      </m:sSup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sz="630" dirty="0">
                  <a:solidFill>
                    <a:srgbClr val="80808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5F92770C-7FEA-D34F-8F59-3CA2BC962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945" y="4429163"/>
                <a:ext cx="1053351" cy="43200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39">
            <a:extLst>
              <a:ext uri="{FF2B5EF4-FFF2-40B4-BE49-F238E27FC236}">
                <a16:creationId xmlns:a16="http://schemas.microsoft.com/office/drawing/2014/main" id="{EE5AC5C6-CADF-4645-A111-66BCF56FAA0E}"/>
              </a:ext>
            </a:extLst>
          </p:cNvPr>
          <p:cNvCxnSpPr>
            <a:cxnSpLocks/>
            <a:stCxn id="5" idx="2"/>
            <a:endCxn id="86" idx="0"/>
          </p:cNvCxnSpPr>
          <p:nvPr/>
        </p:nvCxnSpPr>
        <p:spPr>
          <a:xfrm>
            <a:off x="2217400" y="3376964"/>
            <a:ext cx="221" cy="1052199"/>
          </a:xfrm>
          <a:prstGeom prst="straightConnector1">
            <a:avLst/>
          </a:prstGeom>
          <a:ln w="25400"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39">
            <a:extLst>
              <a:ext uri="{FF2B5EF4-FFF2-40B4-BE49-F238E27FC236}">
                <a16:creationId xmlns:a16="http://schemas.microsoft.com/office/drawing/2014/main" id="{01EEB5DC-F0F2-1548-A5E6-55F7178624FA}"/>
              </a:ext>
            </a:extLst>
          </p:cNvPr>
          <p:cNvCxnSpPr>
            <a:cxnSpLocks/>
            <a:stCxn id="47" idx="2"/>
            <a:endCxn id="129" idx="0"/>
          </p:cNvCxnSpPr>
          <p:nvPr/>
        </p:nvCxnSpPr>
        <p:spPr>
          <a:xfrm rot="5400000">
            <a:off x="739391" y="1660959"/>
            <a:ext cx="1312188" cy="1278439"/>
          </a:xfrm>
          <a:prstGeom prst="bentConnector3">
            <a:avLst>
              <a:gd name="adj1" fmla="val 15670"/>
            </a:avLst>
          </a:prstGeom>
          <a:ln w="25400"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0C0B2C03-B14A-0749-9362-C24B9396DDEA}"/>
                  </a:ext>
                </a:extLst>
              </p:cNvPr>
              <p:cNvSpPr/>
              <p:nvPr/>
            </p:nvSpPr>
            <p:spPr>
              <a:xfrm>
                <a:off x="3023078" y="3016964"/>
                <a:ext cx="492611" cy="288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30" dirty="0">
                    <a:solidFill>
                      <a:srgbClr val="80808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Return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</m:ctrlPr>
                        </m:sSubPr>
                        <m:e>
                          <m: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630" dirty="0">
                  <a:solidFill>
                    <a:srgbClr val="80808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0C0B2C03-B14A-0749-9362-C24B9396D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078" y="3016964"/>
                <a:ext cx="492611" cy="28800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39">
            <a:extLst>
              <a:ext uri="{FF2B5EF4-FFF2-40B4-BE49-F238E27FC236}">
                <a16:creationId xmlns:a16="http://schemas.microsoft.com/office/drawing/2014/main" id="{7CB7B89B-54A2-E74A-8ABE-FBD6EB0F4542}"/>
              </a:ext>
            </a:extLst>
          </p:cNvPr>
          <p:cNvCxnSpPr>
            <a:cxnSpLocks/>
            <a:stCxn id="70" idx="1"/>
            <a:endCxn id="107" idx="3"/>
          </p:cNvCxnSpPr>
          <p:nvPr/>
        </p:nvCxnSpPr>
        <p:spPr>
          <a:xfrm flipH="1">
            <a:off x="3515689" y="3160964"/>
            <a:ext cx="185868" cy="0"/>
          </a:xfrm>
          <a:prstGeom prst="straightConnector1">
            <a:avLst/>
          </a:prstGeom>
          <a:ln w="25400"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39">
            <a:extLst>
              <a:ext uri="{FF2B5EF4-FFF2-40B4-BE49-F238E27FC236}">
                <a16:creationId xmlns:a16="http://schemas.microsoft.com/office/drawing/2014/main" id="{34F49FC5-B27D-9440-90C4-2D9963D98096}"/>
              </a:ext>
            </a:extLst>
          </p:cNvPr>
          <p:cNvCxnSpPr>
            <a:cxnSpLocks/>
            <a:stCxn id="107" idx="1"/>
            <a:endCxn id="5" idx="3"/>
          </p:cNvCxnSpPr>
          <p:nvPr/>
        </p:nvCxnSpPr>
        <p:spPr>
          <a:xfrm flipH="1">
            <a:off x="2702148" y="3160964"/>
            <a:ext cx="320930" cy="0"/>
          </a:xfrm>
          <a:prstGeom prst="straightConnector1">
            <a:avLst/>
          </a:prstGeom>
          <a:ln w="25400"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39">
            <a:extLst>
              <a:ext uri="{FF2B5EF4-FFF2-40B4-BE49-F238E27FC236}">
                <a16:creationId xmlns:a16="http://schemas.microsoft.com/office/drawing/2014/main" id="{3424F754-69B2-C543-A86D-46340DECF006}"/>
              </a:ext>
            </a:extLst>
          </p:cNvPr>
          <p:cNvCxnSpPr>
            <a:cxnSpLocks/>
            <a:stCxn id="86" idx="1"/>
            <a:endCxn id="76" idx="3"/>
          </p:cNvCxnSpPr>
          <p:nvPr/>
        </p:nvCxnSpPr>
        <p:spPr>
          <a:xfrm flipH="1" flipV="1">
            <a:off x="1236136" y="4642151"/>
            <a:ext cx="454809" cy="3012"/>
          </a:xfrm>
          <a:prstGeom prst="straightConnector1">
            <a:avLst/>
          </a:prstGeom>
          <a:ln w="25400"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ounded Rectangle 121">
                <a:extLst>
                  <a:ext uri="{FF2B5EF4-FFF2-40B4-BE49-F238E27FC236}">
                    <a16:creationId xmlns:a16="http://schemas.microsoft.com/office/drawing/2014/main" id="{CDA34201-6C60-0743-BDD5-EEB06340E2FB}"/>
                  </a:ext>
                </a:extLst>
              </p:cNvPr>
              <p:cNvSpPr/>
              <p:nvPr/>
            </p:nvSpPr>
            <p:spPr>
              <a:xfrm>
                <a:off x="1627873" y="5105729"/>
                <a:ext cx="1179054" cy="288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30" dirty="0">
                    <a:solidFill>
                      <a:srgbClr val="80808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Q-Learning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3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</m:ctrlPr>
                        </m:sSubPr>
                        <m:e>
                          <m: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𝑄</m:t>
                          </m:r>
                        </m:e>
                        <m:sub>
                          <m: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63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</m:ctrlPr>
                        </m:dPr>
                        <m:e>
                          <m:r>
                            <a:rPr lang="en-US" sz="630" i="1" dirty="0" err="1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𝑠</m:t>
                          </m:r>
                          <m:r>
                            <a:rPr lang="en-US" sz="630" i="1" dirty="0" err="1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,</m:t>
                          </m:r>
                          <m:r>
                            <a:rPr lang="en-US" sz="630" i="1" dirty="0" err="1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𝑎</m:t>
                          </m:r>
                        </m:e>
                      </m:d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=</m:t>
                      </m:r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𝑟</m:t>
                      </m:r>
                      <m:r>
                        <a:rPr lang="en-GB" sz="630" b="0" i="1" dirty="0" smtClean="0">
                          <a:solidFill>
                            <a:srgbClr val="808080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+</m:t>
                      </m:r>
                      <m:func>
                        <m:funcPr>
                          <m:ctrlP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630" b="0" i="1" dirty="0" smtClean="0">
                                  <a:solidFill>
                                    <a:srgbClr val="808080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630" b="0" i="0" dirty="0" smtClean="0">
                                  <a:solidFill>
                                    <a:srgbClr val="808080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630" b="0" i="1" dirty="0" smtClean="0">
                                  <a:solidFill>
                                    <a:srgbClr val="808080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𝑄</m:t>
                          </m:r>
                          <m: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630" b="0" i="1" dirty="0" smtClean="0">
                                  <a:solidFill>
                                    <a:srgbClr val="808080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GB" sz="630" b="0" i="1" dirty="0" smtClean="0">
                                  <a:solidFill>
                                    <a:srgbClr val="808080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630" b="0" i="1" dirty="0" smtClean="0">
                                  <a:solidFill>
                                    <a:srgbClr val="808080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,</m:t>
                          </m:r>
                          <m: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𝑎</m:t>
                          </m:r>
                          <m:r>
                            <a:rPr lang="en-GB" sz="630" b="0" i="1" dirty="0" smtClean="0">
                              <a:solidFill>
                                <a:srgbClr val="808080"/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630" dirty="0">
                  <a:solidFill>
                    <a:srgbClr val="80808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22" name="Rounded Rectangle 121">
                <a:extLst>
                  <a:ext uri="{FF2B5EF4-FFF2-40B4-BE49-F238E27FC236}">
                    <a16:creationId xmlns:a16="http://schemas.microsoft.com/office/drawing/2014/main" id="{CDA34201-6C60-0743-BDD5-EEB06340E2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873" y="5105729"/>
                <a:ext cx="1179054" cy="28800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01CFFE25-1A5E-BA4A-963F-2EFBE100B310}"/>
              </a:ext>
            </a:extLst>
          </p:cNvPr>
          <p:cNvSpPr/>
          <p:nvPr/>
        </p:nvSpPr>
        <p:spPr>
          <a:xfrm>
            <a:off x="1628971" y="5610890"/>
            <a:ext cx="1177955" cy="684000"/>
          </a:xfrm>
          <a:prstGeom prst="round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3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DQN</a:t>
            </a: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C7EB0F28-49CC-D24B-829E-E7D825371DEB}"/>
              </a:ext>
            </a:extLst>
          </p:cNvPr>
          <p:cNvSpPr/>
          <p:nvPr/>
        </p:nvSpPr>
        <p:spPr>
          <a:xfrm>
            <a:off x="83999" y="5610890"/>
            <a:ext cx="1302954" cy="14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3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Target networks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BDFC6AA8-B767-9845-AB35-136873F533E5}"/>
              </a:ext>
            </a:extLst>
          </p:cNvPr>
          <p:cNvSpPr/>
          <p:nvPr/>
        </p:nvSpPr>
        <p:spPr>
          <a:xfrm>
            <a:off x="271517" y="2956272"/>
            <a:ext cx="969496" cy="43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3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Environment model</a:t>
            </a:r>
          </a:p>
        </p:txBody>
      </p:sp>
      <p:cxnSp>
        <p:nvCxnSpPr>
          <p:cNvPr id="132" name="Straight Arrow Connector 39">
            <a:extLst>
              <a:ext uri="{FF2B5EF4-FFF2-40B4-BE49-F238E27FC236}">
                <a16:creationId xmlns:a16="http://schemas.microsoft.com/office/drawing/2014/main" id="{072BAE06-00A1-1145-AF16-805E2CD385EF}"/>
              </a:ext>
            </a:extLst>
          </p:cNvPr>
          <p:cNvCxnSpPr>
            <a:cxnSpLocks/>
            <a:stCxn id="129" idx="2"/>
            <a:endCxn id="76" idx="0"/>
          </p:cNvCxnSpPr>
          <p:nvPr/>
        </p:nvCxnSpPr>
        <p:spPr>
          <a:xfrm flipH="1">
            <a:off x="750075" y="3388272"/>
            <a:ext cx="6190" cy="911879"/>
          </a:xfrm>
          <a:prstGeom prst="straightConnector1">
            <a:avLst/>
          </a:prstGeom>
          <a:ln w="25400"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5E78A550-5C0E-4C4E-8649-E229C0AFA41D}"/>
              </a:ext>
            </a:extLst>
          </p:cNvPr>
          <p:cNvSpPr/>
          <p:nvPr/>
        </p:nvSpPr>
        <p:spPr>
          <a:xfrm>
            <a:off x="83999" y="5842029"/>
            <a:ext cx="1302954" cy="14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3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Experience replay</a:t>
            </a: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5916F3B2-4CDC-FD4E-AE73-7E63A91B741A}"/>
              </a:ext>
            </a:extLst>
          </p:cNvPr>
          <p:cNvSpPr/>
          <p:nvPr/>
        </p:nvSpPr>
        <p:spPr>
          <a:xfrm>
            <a:off x="1628971" y="6512051"/>
            <a:ext cx="1177955" cy="684000"/>
          </a:xfrm>
          <a:prstGeom prst="round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3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Rainbow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49CB0464-2621-3141-936C-06BCCD398461}"/>
              </a:ext>
            </a:extLst>
          </p:cNvPr>
          <p:cNvSpPr/>
          <p:nvPr/>
        </p:nvSpPr>
        <p:spPr>
          <a:xfrm>
            <a:off x="83999" y="6512051"/>
            <a:ext cx="1302954" cy="14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3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Double Q-Learning</a:t>
            </a: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2DE91224-2418-914A-BC29-FFF4AB60E869}"/>
              </a:ext>
            </a:extLst>
          </p:cNvPr>
          <p:cNvSpPr/>
          <p:nvPr/>
        </p:nvSpPr>
        <p:spPr>
          <a:xfrm>
            <a:off x="83999" y="6743190"/>
            <a:ext cx="1302954" cy="14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3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n-step returns</a:t>
            </a:r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02601B1B-60A6-A445-BED9-102D28169EED}"/>
              </a:ext>
            </a:extLst>
          </p:cNvPr>
          <p:cNvSpPr/>
          <p:nvPr/>
        </p:nvSpPr>
        <p:spPr>
          <a:xfrm>
            <a:off x="83999" y="6974329"/>
            <a:ext cx="1302954" cy="14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30" dirty="0">
                <a:solidFill>
                  <a:srgbClr val="80808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Prioritized experience replay</a:t>
            </a:r>
          </a:p>
        </p:txBody>
      </p:sp>
    </p:spTree>
    <p:extLst>
      <p:ext uri="{BB962C8B-B14F-4D97-AF65-F5344CB8AC3E}">
        <p14:creationId xmlns:p14="http://schemas.microsoft.com/office/powerpoint/2010/main" val="3824675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677</TotalTime>
  <Words>256</Words>
  <Application>Microsoft Macintosh PowerPoint</Application>
  <PresentationFormat>A3 Paper (297x420 mm)</PresentationFormat>
  <Paragraphs>93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Yu Gothic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Green</dc:creator>
  <cp:lastModifiedBy>Adam Green</cp:lastModifiedBy>
  <cp:revision>24</cp:revision>
  <dcterms:created xsi:type="dcterms:W3CDTF">2019-03-15T05:38:48Z</dcterms:created>
  <dcterms:modified xsi:type="dcterms:W3CDTF">2019-03-16T14:59:09Z</dcterms:modified>
</cp:coreProperties>
</file>